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3977" autoAdjust="0"/>
  </p:normalViewPr>
  <p:slideViewPr>
    <p:cSldViewPr>
      <p:cViewPr varScale="1">
        <p:scale>
          <a:sx n="101" d="100"/>
          <a:sy n="101" d="100"/>
        </p:scale>
        <p:origin x="126" y="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hr-HR" sz="1200" dirty="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Rectangl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hr-HR" sz="1200" smtClean="0">
                <a:latin typeface="+mn-lt"/>
              </a:defRPr>
            </a:lvl1pPr>
          </a:lstStyle>
          <a:p>
            <a:pPr>
              <a:defRPr/>
            </a:pPr>
            <a:fld id="{9CBEDA39-3C57-419C-AB57-440592EC700A}" type="datetimeFigureOut">
              <a:rPr lang="sr-Latn-RS"/>
              <a:pPr>
                <a:defRPr/>
              </a:pPr>
              <a:t>28.9.2015</a:t>
            </a:fld>
            <a:endParaRPr dirty="0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hr-HR" sz="1200" dirty="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hr-HR" sz="1200" smtClean="0">
                <a:latin typeface="+mn-lt"/>
              </a:defRPr>
            </a:lvl1pPr>
          </a:lstStyle>
          <a:p>
            <a:pPr>
              <a:defRPr/>
            </a:pPr>
            <a:fld id="{EF30F693-B88F-4A6E-9977-1BC36750F5B1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79051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hr-H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Rectangl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hr-HR" sz="1200">
                <a:latin typeface="+mn-lt"/>
              </a:defRPr>
            </a:lvl1pPr>
          </a:lstStyle>
          <a:p>
            <a:pPr>
              <a:defRPr/>
            </a:pPr>
            <a:fld id="{A77BB2F0-E0E2-4ED2-A581-CA3196B1EF6E}" type="datetimeFigureOut">
              <a:rPr lang="sr-Latn-RS"/>
              <a:pPr>
                <a:defRPr/>
              </a:pPr>
              <a:t>28.9.2015</a:t>
            </a:fld>
            <a:endParaRPr/>
          </a:p>
        </p:txBody>
      </p:sp>
      <p:sp>
        <p:nvSpPr>
          <p:cNvPr id="4" name="Rectangl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hr-HR" noProof="0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hr-HR" noProof="0"/>
              <a:t>Kliknite da biste uredili stilove teksta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</a:t>
            </a:r>
          </a:p>
        </p:txBody>
      </p:sp>
      <p:sp>
        <p:nvSpPr>
          <p:cNvPr id="6" name="Rectangl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hr-H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hr-HR" sz="1200">
                <a:latin typeface="+mn-lt"/>
              </a:defRPr>
            </a:lvl1pPr>
          </a:lstStyle>
          <a:p>
            <a:pPr>
              <a:defRPr/>
            </a:pPr>
            <a:fld id="{95314568-BE0C-42B0-8031-F668E594AB3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2322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hr-H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hr-H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hr-H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hr-H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hr-H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hr-H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hr-H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hr-H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hr-H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BAB6CF4-F389-4F01-B962-A470A451986B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smtClean="0"/>
          </a:p>
        </p:txBody>
      </p:sp>
    </p:spTree>
    <p:extLst>
      <p:ext uri="{BB962C8B-B14F-4D97-AF65-F5344CB8AC3E}">
        <p14:creationId xmlns:p14="http://schemas.microsoft.com/office/powerpoint/2010/main" val="138894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B471E4-B71D-4477-BD58-F8999EAE8E4F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smtClean="0"/>
          </a:p>
        </p:txBody>
      </p:sp>
    </p:spTree>
    <p:extLst>
      <p:ext uri="{BB962C8B-B14F-4D97-AF65-F5344CB8AC3E}">
        <p14:creationId xmlns:p14="http://schemas.microsoft.com/office/powerpoint/2010/main" val="248147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BAB6CF4-F389-4F01-B962-A470A451986B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smtClean="0"/>
          </a:p>
        </p:txBody>
      </p:sp>
    </p:spTree>
    <p:extLst>
      <p:ext uri="{BB962C8B-B14F-4D97-AF65-F5344CB8AC3E}">
        <p14:creationId xmlns:p14="http://schemas.microsoft.com/office/powerpoint/2010/main" val="3372346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B471E4-B71D-4477-BD58-F8999EAE8E4F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smtClean="0"/>
          </a:p>
        </p:txBody>
      </p:sp>
    </p:spTree>
    <p:extLst>
      <p:ext uri="{BB962C8B-B14F-4D97-AF65-F5344CB8AC3E}">
        <p14:creationId xmlns:p14="http://schemas.microsoft.com/office/powerpoint/2010/main" val="3762199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ni slaj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-1588" y="0"/>
            <a:ext cx="9144001" cy="6858000"/>
            <a:chOff x="-1574" y="0"/>
            <a:chExt cx="9144000" cy="6858000"/>
          </a:xfrm>
        </p:grpSpPr>
        <p:pic>
          <p:nvPicPr>
            <p:cNvPr id="5" name="Rectangle 6"/>
            <p:cNvPicPr>
              <a:picLocks noChangeAspect="1"/>
            </p:cNvPicPr>
            <p:nvPr/>
          </p:nvPicPr>
          <p:blipFill>
            <a:blip r:embed="rId2">
              <a:lum bright="-10000"/>
            </a:blip>
            <a:srcRect/>
            <a:stretch>
              <a:fillRect/>
            </a:stretch>
          </p:blipFill>
          <p:spPr bwMode="auto">
            <a:xfrm>
              <a:off x="-1574" y="381000"/>
              <a:ext cx="9144000" cy="6093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10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/>
            </a:p>
          </p:txBody>
        </p:sp>
        <p:sp>
          <p:nvSpPr>
            <p:cNvPr id="7" name="Rectangle 11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/>
            </a:p>
          </p:txBody>
        </p:sp>
        <p:cxnSp>
          <p:nvCxnSpPr>
            <p:cNvPr id="8" name="Straight Connector 14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hape 20"/>
          <p:cNvSpPr>
            <a:spLocks noGrp="1"/>
          </p:cNvSpPr>
          <p:nvPr>
            <p:ph type="title"/>
          </p:nvPr>
        </p:nvSpPr>
        <p:spPr>
          <a:xfrm>
            <a:off x="704850" y="44958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 latinLnBrk="0">
              <a:defRPr lang="hr-HR"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Shap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 anchor="b" anchorCtr="0"/>
          <a:lstStyle>
            <a:lvl1pPr marL="0" indent="0" algn="ctr" latinLnBrk="0">
              <a:buNone/>
              <a:defRPr lang="hr-HR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 lang="hr-HR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lang="hr-HR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lang="hr-HR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lang="hr-HR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 lang="hr-HR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 lang="hr-HR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 lang="hr-HR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 lang="hr-HR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001F8-610B-4E6B-9AE8-C359148881BF}" type="datetimeFigureOut">
              <a:rPr lang="sr-Latn-RS"/>
              <a:pPr>
                <a:defRPr/>
              </a:pPr>
              <a:t>28.9.2015</a:t>
            </a:fld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10064-D5DC-435D-AB63-8BC7AA278AB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-1588" y="0"/>
            <a:ext cx="9145588" cy="6858000"/>
            <a:chOff x="-1574" y="0"/>
            <a:chExt cx="9145574" cy="6858000"/>
          </a:xfrm>
        </p:grpSpPr>
        <p:sp>
          <p:nvSpPr>
            <p:cNvPr id="5" name="Rectangle 17"/>
            <p:cNvSpPr/>
            <p:nvPr userDrawn="1"/>
          </p:nvSpPr>
          <p:spPr>
            <a:xfrm>
              <a:off x="0" y="381000"/>
              <a:ext cx="9144000" cy="6096000"/>
            </a:xfrm>
            <a:prstGeom prst="rect">
              <a:avLst/>
            </a:prstGeom>
            <a:gradFill>
              <a:gsLst>
                <a:gs pos="0">
                  <a:schemeClr val="accent1">
                    <a:tint val="40000"/>
                  </a:schemeClr>
                </a:gs>
                <a:gs pos="100000">
                  <a:schemeClr val="accent1">
                    <a:shade val="75000"/>
                  </a:schemeClr>
                </a:gs>
              </a:gsLst>
              <a:path path="circle">
                <a:fillToRect l="100000" t="100000" r="100000" b="100000"/>
              </a:path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/>
            </a:p>
          </p:txBody>
        </p:sp>
        <p:sp>
          <p:nvSpPr>
            <p:cNvPr id="6" name="Rectangle 9"/>
            <p:cNvSpPr/>
            <p:nvPr userDrawn="1"/>
          </p:nvSpPr>
          <p:spPr>
            <a:xfrm>
              <a:off x="-1574" y="0"/>
              <a:ext cx="9143987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/>
            </a:p>
          </p:txBody>
        </p:sp>
        <p:sp>
          <p:nvSpPr>
            <p:cNvPr id="7" name="Rectangle 14"/>
            <p:cNvSpPr/>
            <p:nvPr userDrawn="1"/>
          </p:nvSpPr>
          <p:spPr>
            <a:xfrm>
              <a:off x="-1574" y="6553200"/>
              <a:ext cx="9143987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/>
            </a:p>
          </p:txBody>
        </p:sp>
        <p:cxnSp>
          <p:nvCxnSpPr>
            <p:cNvPr id="8" name="Straight Connector 15"/>
            <p:cNvCxnSpPr/>
            <p:nvPr/>
          </p:nvCxnSpPr>
          <p:spPr>
            <a:xfrm>
              <a:off x="-1574" y="381000"/>
              <a:ext cx="9143987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6"/>
            <p:cNvCxnSpPr/>
            <p:nvPr/>
          </p:nvCxnSpPr>
          <p:spPr>
            <a:xfrm>
              <a:off x="-1574" y="6477000"/>
              <a:ext cx="9143987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13" y="4505325"/>
            <a:ext cx="7772400" cy="1362075"/>
          </a:xfrm>
          <a:prstGeom prst="rect">
            <a:avLst/>
          </a:prstGeom>
        </p:spPr>
        <p:txBody>
          <a:bodyPr anchor="t"/>
          <a:lstStyle>
            <a:lvl1pPr algn="ctr" latinLnBrk="0">
              <a:defRPr lang="hr-HR"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 latinLnBrk="0">
              <a:buNone/>
              <a:defRPr lang="hr-HR" sz="2800">
                <a:solidFill>
                  <a:schemeClr val="tx1"/>
                </a:solidFill>
              </a:defRPr>
            </a:lvl1pPr>
            <a:lvl2pPr marL="457200" indent="0">
              <a:buNone/>
              <a:defRPr lang="hr-HR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hr-HR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hr-HR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hr-HR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hr-HR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hr-HR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hr-HR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hr-HR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držaj d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latinLnBrk="0">
              <a:defRPr lang="hr-HR" sz="2800"/>
            </a:lvl1pPr>
            <a:lvl2pPr>
              <a:defRPr lang="hr-HR" sz="2400"/>
            </a:lvl2pPr>
            <a:lvl3pPr>
              <a:defRPr lang="hr-HR" sz="2000"/>
            </a:lvl3pPr>
            <a:lvl4pPr>
              <a:defRPr lang="hr-HR" sz="1800"/>
            </a:lvl4pPr>
            <a:lvl5pPr>
              <a:defRPr lang="hr-HR" sz="1800"/>
            </a:lvl5pPr>
            <a:lvl6pPr>
              <a:defRPr lang="hr-HR" sz="1800"/>
            </a:lvl6pPr>
            <a:lvl7pPr>
              <a:defRPr lang="hr-HR" sz="1800"/>
            </a:lvl7pPr>
            <a:lvl8pPr>
              <a:defRPr lang="hr-HR" sz="1800"/>
            </a:lvl8pPr>
            <a:lvl9pPr>
              <a:defRPr lang="hr-HR"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latinLnBrk="0">
              <a:defRPr lang="hr-HR" sz="2800"/>
            </a:lvl1pPr>
            <a:lvl2pPr>
              <a:defRPr lang="hr-HR" sz="2400"/>
            </a:lvl2pPr>
            <a:lvl3pPr>
              <a:defRPr lang="hr-HR" sz="2000"/>
            </a:lvl3pPr>
            <a:lvl4pPr>
              <a:defRPr lang="hr-HR" sz="1800"/>
            </a:lvl4pPr>
            <a:lvl5pPr>
              <a:defRPr lang="hr-HR" sz="1800"/>
            </a:lvl5pPr>
            <a:lvl6pPr>
              <a:defRPr lang="hr-HR" sz="1800"/>
            </a:lvl6pPr>
            <a:lvl7pPr>
              <a:defRPr lang="hr-HR" sz="1800"/>
            </a:lvl7pPr>
            <a:lvl8pPr>
              <a:defRPr lang="hr-HR" sz="1800"/>
            </a:lvl8pPr>
            <a:lvl9pPr>
              <a:defRPr lang="hr-HR"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8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5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98606-8529-4E75-AFB6-D2A04BB205C4}" type="datetimeFigureOut">
              <a:rPr lang="sr-Latn-RS"/>
              <a:pPr>
                <a:defRPr/>
              </a:pPr>
              <a:t>28.9.2015</a:t>
            </a:fld>
            <a:endParaRPr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3AB75-BFFC-492E-8B98-9BD297D06B2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hr-HR" sz="2400" b="0">
                <a:solidFill>
                  <a:schemeClr val="tx2"/>
                </a:solidFill>
              </a:defRPr>
            </a:lvl1pPr>
            <a:lvl2pPr marL="457200" indent="0">
              <a:buNone/>
              <a:defRPr lang="hr-HR" sz="2000" b="1"/>
            </a:lvl2pPr>
            <a:lvl3pPr marL="914400" indent="0">
              <a:buNone/>
              <a:defRPr lang="hr-HR" sz="1800" b="1"/>
            </a:lvl3pPr>
            <a:lvl4pPr marL="1371600" indent="0">
              <a:buNone/>
              <a:defRPr lang="hr-HR" sz="1600" b="1"/>
            </a:lvl4pPr>
            <a:lvl5pPr marL="1828800" indent="0">
              <a:buNone/>
              <a:defRPr lang="hr-HR" sz="1600" b="1"/>
            </a:lvl5pPr>
            <a:lvl6pPr marL="2286000" indent="0">
              <a:buNone/>
              <a:defRPr lang="hr-HR" sz="1600" b="1"/>
            </a:lvl6pPr>
            <a:lvl7pPr marL="2743200" indent="0">
              <a:buNone/>
              <a:defRPr lang="hr-HR" sz="1600" b="1"/>
            </a:lvl7pPr>
            <a:lvl8pPr marL="3200400" indent="0">
              <a:buNone/>
              <a:defRPr lang="hr-HR" sz="1600" b="1"/>
            </a:lvl8pPr>
            <a:lvl9pPr marL="3657600" indent="0">
              <a:buNone/>
              <a:defRPr lang="hr-HR"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latinLnBrk="0">
              <a:defRPr lang="hr-HR" sz="2400"/>
            </a:lvl1pPr>
            <a:lvl2pPr>
              <a:defRPr lang="hr-HR" sz="2000"/>
            </a:lvl2pPr>
            <a:lvl3pPr>
              <a:defRPr lang="hr-HR" sz="1800"/>
            </a:lvl3pPr>
            <a:lvl4pPr>
              <a:defRPr lang="hr-HR" sz="1600"/>
            </a:lvl4pPr>
            <a:lvl5pPr>
              <a:defRPr lang="hr-HR" sz="1600"/>
            </a:lvl5pPr>
            <a:lvl6pPr>
              <a:defRPr lang="hr-HR" sz="1600"/>
            </a:lvl6pPr>
            <a:lvl7pPr>
              <a:defRPr lang="hr-HR" sz="1600"/>
            </a:lvl7pPr>
            <a:lvl8pPr>
              <a:defRPr lang="hr-HR" sz="1600"/>
            </a:lvl8pPr>
            <a:lvl9pPr>
              <a:defRPr lang="hr-HR"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Shap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hr-HR" sz="2400" b="0">
                <a:solidFill>
                  <a:schemeClr val="tx2"/>
                </a:solidFill>
              </a:defRPr>
            </a:lvl1pPr>
            <a:lvl2pPr marL="457200" indent="0">
              <a:buNone/>
              <a:defRPr lang="hr-HR" sz="2000" b="1"/>
            </a:lvl2pPr>
            <a:lvl3pPr marL="914400" indent="0">
              <a:buNone/>
              <a:defRPr lang="hr-HR" sz="1800" b="1"/>
            </a:lvl3pPr>
            <a:lvl4pPr marL="1371600" indent="0">
              <a:buNone/>
              <a:defRPr lang="hr-HR" sz="1600" b="1"/>
            </a:lvl4pPr>
            <a:lvl5pPr marL="1828800" indent="0">
              <a:buNone/>
              <a:defRPr lang="hr-HR" sz="1600" b="1"/>
            </a:lvl5pPr>
            <a:lvl6pPr marL="2286000" indent="0">
              <a:buNone/>
              <a:defRPr lang="hr-HR" sz="1600" b="1"/>
            </a:lvl6pPr>
            <a:lvl7pPr marL="2743200" indent="0">
              <a:buNone/>
              <a:defRPr lang="hr-HR" sz="1600" b="1"/>
            </a:lvl7pPr>
            <a:lvl8pPr marL="3200400" indent="0">
              <a:buNone/>
              <a:defRPr lang="hr-HR" sz="1600" b="1"/>
            </a:lvl8pPr>
            <a:lvl9pPr marL="3657600" indent="0">
              <a:buNone/>
              <a:defRPr lang="hr-HR"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Shap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latinLnBrk="0">
              <a:defRPr lang="hr-HR" sz="2400"/>
            </a:lvl1pPr>
            <a:lvl2pPr>
              <a:defRPr lang="hr-HR" sz="2000"/>
            </a:lvl2pPr>
            <a:lvl3pPr>
              <a:defRPr lang="hr-HR" sz="1800"/>
            </a:lvl3pPr>
            <a:lvl4pPr>
              <a:defRPr lang="hr-HR" sz="1600"/>
            </a:lvl4pPr>
            <a:lvl5pPr>
              <a:defRPr lang="hr-HR" sz="1600"/>
            </a:lvl5pPr>
            <a:lvl6pPr>
              <a:defRPr lang="hr-HR" sz="1600"/>
            </a:lvl6pPr>
            <a:lvl7pPr>
              <a:defRPr lang="hr-HR" sz="1600"/>
            </a:lvl7pPr>
            <a:lvl8pPr>
              <a:defRPr lang="hr-HR" sz="1600"/>
            </a:lvl8pPr>
            <a:lvl9pPr>
              <a:defRPr lang="hr-HR"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7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F6153-3EDB-4D4B-9AE0-42B8227FD16A}" type="datetimeFigureOut">
              <a:rPr lang="sr-Latn-RS"/>
              <a:pPr>
                <a:defRPr/>
              </a:pPr>
              <a:t>28.9.2015</a:t>
            </a:fld>
            <a:endParaRPr/>
          </a:p>
        </p:txBody>
      </p:sp>
      <p:sp>
        <p:nvSpPr>
          <p:cNvPr id="8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6ED75-7DB0-4DF7-9289-D2F731FACE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53953-06A4-4651-98C2-048818EE4A95}" type="datetimeFigureOut">
              <a:rPr lang="sr-Latn-RS"/>
              <a:pPr>
                <a:defRPr/>
              </a:pPr>
              <a:t>28.9.2015</a:t>
            </a:fld>
            <a:endParaRPr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0B665-F897-4C21-9BD1-550F3BAD6F8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CCF0F-BB13-4538-AA96-B045CF05758C}" type="datetimeFigureOut">
              <a:rPr lang="sr-Latn-RS"/>
              <a:pPr>
                <a:defRPr/>
              </a:pPr>
              <a:t>28.9.2015</a:t>
            </a:fld>
            <a:endParaRPr/>
          </a:p>
        </p:txBody>
      </p:sp>
      <p:sp>
        <p:nvSpPr>
          <p:cNvPr id="3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3F8FA-C073-494F-B026-FA706E407B2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idx="1"/>
          </p:nvPr>
        </p:nvSpPr>
        <p:spPr>
          <a:xfrm>
            <a:off x="3575050" y="1600201"/>
            <a:ext cx="5111750" cy="4525963"/>
          </a:xfrm>
        </p:spPr>
        <p:txBody>
          <a:bodyPr/>
          <a:lstStyle>
            <a:lvl1pPr latinLnBrk="0">
              <a:defRPr lang="hr-HR" sz="3200">
                <a:solidFill>
                  <a:schemeClr val="tx1"/>
                </a:solidFill>
              </a:defRPr>
            </a:lvl1pPr>
            <a:lvl2pPr>
              <a:defRPr lang="hr-HR" sz="2800"/>
            </a:lvl2pPr>
            <a:lvl3pPr>
              <a:defRPr lang="hr-HR" sz="2400"/>
            </a:lvl3pPr>
            <a:lvl4pPr>
              <a:defRPr lang="hr-HR" sz="2000"/>
            </a:lvl4pPr>
            <a:lvl5pPr>
              <a:defRPr lang="hr-HR" sz="2000"/>
            </a:lvl5pPr>
            <a:lvl6pPr>
              <a:defRPr lang="hr-HR" sz="2000"/>
            </a:lvl6pPr>
            <a:lvl7pPr>
              <a:defRPr lang="hr-HR" sz="2000"/>
            </a:lvl7pPr>
            <a:lvl8pPr>
              <a:defRPr lang="hr-HR" sz="2000"/>
            </a:lvl8pPr>
            <a:lvl9pPr>
              <a:defRPr lang="hr-HR"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457201" y="1600201"/>
            <a:ext cx="3008313" cy="4525963"/>
          </a:xfrm>
        </p:spPr>
        <p:txBody>
          <a:bodyPr/>
          <a:lstStyle>
            <a:lvl1pPr marL="0" indent="0" latinLnBrk="0">
              <a:buNone/>
              <a:defRPr lang="hr-HR" sz="1400"/>
            </a:lvl1pPr>
            <a:lvl2pPr marL="457200" indent="0">
              <a:buNone/>
              <a:defRPr lang="hr-HR" sz="1200"/>
            </a:lvl2pPr>
            <a:lvl3pPr marL="914400" indent="0">
              <a:buNone/>
              <a:defRPr lang="hr-HR" sz="1000"/>
            </a:lvl3pPr>
            <a:lvl4pPr marL="1371600" indent="0">
              <a:buNone/>
              <a:defRPr lang="hr-HR" sz="900"/>
            </a:lvl4pPr>
            <a:lvl5pPr marL="1828800" indent="0">
              <a:buNone/>
              <a:defRPr lang="hr-HR" sz="900"/>
            </a:lvl5pPr>
            <a:lvl6pPr marL="2286000" indent="0">
              <a:buNone/>
              <a:defRPr lang="hr-HR" sz="900"/>
            </a:lvl6pPr>
            <a:lvl7pPr marL="2743200" indent="0">
              <a:buNone/>
              <a:defRPr lang="hr-HR" sz="900"/>
            </a:lvl7pPr>
            <a:lvl8pPr marL="3200400" indent="0">
              <a:buNone/>
              <a:defRPr lang="hr-HR" sz="900"/>
            </a:lvl8pPr>
            <a:lvl9pPr marL="3657600" indent="0">
              <a:buNone/>
              <a:defRPr lang="hr-HR"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5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D26D1-7348-4C7B-84C8-10DFDDF9123A}" type="datetimeFigureOut">
              <a:rPr lang="sr-Latn-RS"/>
              <a:pPr>
                <a:defRPr/>
              </a:pPr>
              <a:t>28.9.2015</a:t>
            </a:fld>
            <a:endParaRPr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8AA56-60AE-4E79-9872-C5B9245F446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 latinLnBrk="0">
              <a:defRPr lang="hr-HR" sz="2000" b="0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hr-HR" sz="3200"/>
            </a:lvl1pPr>
            <a:lvl2pPr marL="457200" indent="0">
              <a:buNone/>
              <a:defRPr lang="hr-HR" sz="2800"/>
            </a:lvl2pPr>
            <a:lvl3pPr marL="914400" indent="0">
              <a:buNone/>
              <a:defRPr lang="hr-HR" sz="2400"/>
            </a:lvl3pPr>
            <a:lvl4pPr marL="1371600" indent="0">
              <a:buNone/>
              <a:defRPr lang="hr-HR" sz="2000"/>
            </a:lvl4pPr>
            <a:lvl5pPr marL="1828800" indent="0">
              <a:buNone/>
              <a:defRPr lang="hr-HR" sz="2000"/>
            </a:lvl5pPr>
            <a:lvl6pPr marL="2286000" indent="0">
              <a:buNone/>
              <a:defRPr lang="hr-HR" sz="2000"/>
            </a:lvl6pPr>
            <a:lvl7pPr marL="2743200" indent="0">
              <a:buNone/>
              <a:defRPr lang="hr-HR" sz="2000"/>
            </a:lvl7pPr>
            <a:lvl8pPr marL="3200400" indent="0">
              <a:buNone/>
              <a:defRPr lang="hr-HR" sz="2000"/>
            </a:lvl8pPr>
            <a:lvl9pPr marL="3657600" indent="0">
              <a:buNone/>
              <a:defRPr lang="hr-HR" sz="2000"/>
            </a:lvl9pPr>
          </a:lstStyle>
          <a:p>
            <a:pPr lvl="0"/>
            <a:r>
              <a:rPr lang="hr-HR" noProof="0" smtClean="0"/>
              <a:t>Kliknite ikonu da biste dodali  sliku</a:t>
            </a:r>
            <a:endParaRPr lang="hr-HR" noProof="0"/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hr-HR" sz="1400"/>
            </a:lvl1pPr>
            <a:lvl2pPr marL="457200" indent="0">
              <a:buNone/>
              <a:defRPr lang="hr-HR" sz="1200"/>
            </a:lvl2pPr>
            <a:lvl3pPr marL="914400" indent="0">
              <a:buNone/>
              <a:defRPr lang="hr-HR" sz="1000"/>
            </a:lvl3pPr>
            <a:lvl4pPr marL="1371600" indent="0">
              <a:buNone/>
              <a:defRPr lang="hr-HR" sz="900"/>
            </a:lvl4pPr>
            <a:lvl5pPr marL="1828800" indent="0">
              <a:buNone/>
              <a:defRPr lang="hr-HR" sz="900"/>
            </a:lvl5pPr>
            <a:lvl6pPr marL="2286000" indent="0">
              <a:buNone/>
              <a:defRPr lang="hr-HR" sz="900"/>
            </a:lvl6pPr>
            <a:lvl7pPr marL="2743200" indent="0">
              <a:buNone/>
              <a:defRPr lang="hr-HR" sz="900"/>
            </a:lvl7pPr>
            <a:lvl8pPr marL="3200400" indent="0">
              <a:buNone/>
              <a:defRPr lang="hr-HR" sz="900"/>
            </a:lvl8pPr>
            <a:lvl9pPr marL="3657600" indent="0">
              <a:buNone/>
              <a:defRPr lang="hr-HR"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7F228-3470-4126-9CE6-A345F728F70F}" type="datetimeFigureOut">
              <a:rPr lang="sr-Latn-RS"/>
              <a:pPr>
                <a:defRPr/>
              </a:pPr>
              <a:t>28.9.2015</a:t>
            </a:fld>
            <a:endParaRPr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48427-5B69-404B-9C0C-28887CC57209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"/>
          <p:cNvGrpSpPr>
            <a:grpSpLocks/>
          </p:cNvGrpSpPr>
          <p:nvPr/>
        </p:nvGrpSpPr>
        <p:grpSpPr bwMode="auto">
          <a:xfrm>
            <a:off x="0" y="0"/>
            <a:ext cx="9144000" cy="1506538"/>
            <a:chOff x="0" y="0"/>
            <a:chExt cx="9144000" cy="1506538"/>
          </a:xfrm>
        </p:grpSpPr>
        <p:pic>
          <p:nvPicPr>
            <p:cNvPr id="1032" name="Rectangle 6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0" y="1"/>
              <a:ext cx="9144000" cy="1419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49000">
                  <a:schemeClr val="accent1">
                    <a:tint val="20000"/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0" y="142875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04950"/>
              <a:ext cx="9144000" cy="1588"/>
            </a:xfrm>
            <a:prstGeom prst="line">
              <a:avLst/>
            </a:prstGeom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hr-HR"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257896-42B0-4F4E-B34E-7906636048A8}" type="datetimeFigureOut">
              <a:rPr lang="sr-Latn-RS"/>
              <a:pPr>
                <a:defRPr/>
              </a:pPr>
              <a:t>28.9.2015</a:t>
            </a:fld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fontAlgn="auto" latinLnBrk="0">
              <a:spcBef>
                <a:spcPts val="0"/>
              </a:spcBef>
              <a:spcAft>
                <a:spcPts val="0"/>
              </a:spcAft>
              <a:defRPr lang="hr-HR"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hr-HR"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491457-626A-45CD-B117-90017FAB8D9B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3" name="Rectangle 1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8" r:id="rId1"/>
    <p:sldLayoutId id="2147483657" r:id="rId2"/>
    <p:sldLayoutId id="2147483659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lang="hr-HR" sz="4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ts val="400"/>
        </a:spcAft>
        <a:buFont typeface="Arial" charset="0"/>
        <a:buChar char="•"/>
        <a:defRPr lang="hr-HR" sz="2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lang="hr-HR" sz="24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lang="hr-HR" sz="2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lang="hr-HR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lang="hr-HR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lang="hr-HR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lang="hr-HR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lang="hr-HR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lang="hr-HR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lang="hr-HR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hr-HR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hr-HR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hr-HR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hr-HR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hr-HR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hr-HR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hr-HR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hr-HR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/>
          </p:cNvSpPr>
          <p:nvPr>
            <p:ph type="title"/>
          </p:nvPr>
        </p:nvSpPr>
        <p:spPr>
          <a:xfrm>
            <a:off x="755576" y="620688"/>
            <a:ext cx="7772400" cy="13620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6600" b="1" dirty="0" smtClean="0">
                <a:solidFill>
                  <a:srgbClr val="FFFF00"/>
                </a:solidFill>
                <a:latin typeface="KG Second Chances Sketch" panose="02000000000000000000" pitchFamily="2" charset="-18"/>
              </a:rPr>
              <a:t>ZEUS/JUPITER</a:t>
            </a:r>
            <a:endParaRPr sz="6600" b="1" dirty="0">
              <a:solidFill>
                <a:srgbClr val="FFFF00"/>
              </a:solidFill>
              <a:latin typeface="KG Second Chances Sketch" panose="02000000000000000000" pitchFamily="2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 smtClean="0">
                <a:solidFill>
                  <a:srgbClr val="00FF00"/>
                </a:solidFill>
                <a:latin typeface="KG Second Chances Sketch" panose="02000000000000000000" pitchFamily="2" charset="-18"/>
              </a:rPr>
              <a:t>Ija</a:t>
            </a:r>
            <a:r>
              <a:rPr lang="hr-HR" b="1" dirty="0" smtClean="0">
                <a:solidFill>
                  <a:srgbClr val="00FF00"/>
                </a:solidFill>
                <a:latin typeface="KG Second Chances Sketch" panose="02000000000000000000" pitchFamily="2" charset="-18"/>
              </a:rPr>
              <a:t>, </a:t>
            </a:r>
            <a:r>
              <a:rPr lang="hr-HR" b="1" dirty="0" err="1" smtClean="0">
                <a:solidFill>
                  <a:srgbClr val="00FF00"/>
                </a:solidFill>
                <a:latin typeface="KG Second Chances Sketch" panose="02000000000000000000" pitchFamily="2" charset="-18"/>
              </a:rPr>
              <a:t>Hera</a:t>
            </a:r>
            <a:r>
              <a:rPr lang="hr-HR" b="1" dirty="0" smtClean="0">
                <a:solidFill>
                  <a:srgbClr val="00FF00"/>
                </a:solidFill>
                <a:latin typeface="KG Second Chances Sketch" panose="02000000000000000000" pitchFamily="2" charset="-18"/>
              </a:rPr>
              <a:t>, </a:t>
            </a:r>
            <a:r>
              <a:rPr lang="hr-HR" b="1" dirty="0" err="1" smtClean="0">
                <a:solidFill>
                  <a:srgbClr val="00FF00"/>
                </a:solidFill>
                <a:latin typeface="KG Second Chances Sketch" panose="02000000000000000000" pitchFamily="2" charset="-18"/>
              </a:rPr>
              <a:t>Argos</a:t>
            </a:r>
            <a:r>
              <a:rPr lang="hr-HR" b="1" dirty="0" smtClean="0">
                <a:solidFill>
                  <a:srgbClr val="00FF00"/>
                </a:solidFill>
                <a:latin typeface="KG Second Chances Sketch" panose="02000000000000000000" pitchFamily="2" charset="-18"/>
              </a:rPr>
              <a:t>, paun</a:t>
            </a:r>
            <a:endParaRPr lang="hr-HR" b="1" dirty="0">
              <a:solidFill>
                <a:srgbClr val="00FF00"/>
              </a:solidFill>
              <a:latin typeface="KG Second Chances Sketch" panose="02000000000000000000" pitchFamily="2" charset="-18"/>
            </a:endParaRPr>
          </a:p>
        </p:txBody>
      </p:sp>
      <p:pic>
        <p:nvPicPr>
          <p:cNvPr id="2054" name="Picture 6" descr="http://www.greek-gods.info/greek-gods/hera/images/hera-peacock-moreau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3" t="1890" r="15566" b="7391"/>
          <a:stretch/>
        </p:blipFill>
        <p:spPr bwMode="auto">
          <a:xfrm>
            <a:off x="6038654" y="1196752"/>
            <a:ext cx="289832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niOkvir 6"/>
          <p:cNvSpPr txBox="1"/>
          <p:nvPr/>
        </p:nvSpPr>
        <p:spPr>
          <a:xfrm>
            <a:off x="323527" y="1916832"/>
            <a:ext cx="571512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atin typeface="KG Second Chances Sketch" panose="02000000000000000000" pitchFamily="2" charset="-18"/>
              </a:rPr>
              <a:t>-Zeus se zaljubio u Iju, </a:t>
            </a:r>
            <a:r>
              <a:rPr lang="hr-HR" sz="2800" b="1" dirty="0" err="1" smtClean="0">
                <a:latin typeface="KG Second Chances Sketch" panose="02000000000000000000" pitchFamily="2" charset="-18"/>
              </a:rPr>
              <a:t>Herinu</a:t>
            </a:r>
            <a:r>
              <a:rPr lang="hr-HR" sz="2800" b="1" dirty="0" smtClean="0">
                <a:latin typeface="KG Second Chances Sketch" panose="02000000000000000000" pitchFamily="2" charset="-18"/>
              </a:rPr>
              <a:t> svećenicu</a:t>
            </a:r>
          </a:p>
          <a:p>
            <a:r>
              <a:rPr lang="hr-HR" sz="2800" b="1" dirty="0" smtClean="0">
                <a:latin typeface="KG Second Chances Sketch" panose="02000000000000000000" pitchFamily="2" charset="-18"/>
              </a:rPr>
              <a:t>-</a:t>
            </a:r>
            <a:r>
              <a:rPr lang="hr-HR" sz="2800" b="1" dirty="0" err="1" smtClean="0">
                <a:latin typeface="KG Second Chances Sketch" panose="02000000000000000000" pitchFamily="2" charset="-18"/>
              </a:rPr>
              <a:t>Hera</a:t>
            </a:r>
            <a:r>
              <a:rPr lang="hr-HR" sz="2800" b="1" dirty="0" smtClean="0">
                <a:latin typeface="KG Second Chances Sketch" panose="02000000000000000000" pitchFamily="2" charset="-18"/>
              </a:rPr>
              <a:t> ju je pretvorila u kravu – čuvao ju je </a:t>
            </a:r>
            <a:r>
              <a:rPr lang="hr-HR" sz="2800" b="1" dirty="0" err="1" smtClean="0">
                <a:latin typeface="KG Second Chances Sketch" panose="02000000000000000000" pitchFamily="2" charset="-18"/>
              </a:rPr>
              <a:t>Argos</a:t>
            </a:r>
            <a:endParaRPr lang="hr-HR" sz="2800" b="1" dirty="0" smtClean="0">
              <a:latin typeface="KG Second Chances Sketch" panose="02000000000000000000" pitchFamily="2" charset="-18"/>
            </a:endParaRPr>
          </a:p>
          <a:p>
            <a:r>
              <a:rPr lang="hr-HR" sz="2800" b="1" dirty="0" smtClean="0">
                <a:latin typeface="KG Second Chances Sketch" panose="02000000000000000000" pitchFamily="2" charset="-18"/>
              </a:rPr>
              <a:t>-imao tijelo sa stotinu očiju</a:t>
            </a:r>
          </a:p>
          <a:p>
            <a:r>
              <a:rPr lang="hr-HR" sz="2800" b="1" dirty="0" smtClean="0">
                <a:latin typeface="KG Second Chances Sketch" panose="02000000000000000000" pitchFamily="2" charset="-18"/>
              </a:rPr>
              <a:t>-Zeus tražio od Hermesa da Iju spasi – uspavao ga i ubio</a:t>
            </a:r>
          </a:p>
          <a:p>
            <a:r>
              <a:rPr lang="hr-HR" sz="2800" b="1" dirty="0" smtClean="0">
                <a:latin typeface="KG Second Chances Sketch" panose="02000000000000000000" pitchFamily="2" charset="-18"/>
              </a:rPr>
              <a:t>-</a:t>
            </a:r>
            <a:r>
              <a:rPr lang="hr-HR" sz="2800" b="1" dirty="0" err="1" smtClean="0">
                <a:latin typeface="KG Second Chances Sketch" panose="02000000000000000000" pitchFamily="2" charset="-18"/>
              </a:rPr>
              <a:t>Hera</a:t>
            </a:r>
            <a:r>
              <a:rPr lang="hr-HR" sz="2800" b="1" dirty="0" smtClean="0">
                <a:latin typeface="KG Second Chances Sketch" panose="02000000000000000000" pitchFamily="2" charset="-18"/>
              </a:rPr>
              <a:t> mu još prije </a:t>
            </a:r>
            <a:r>
              <a:rPr lang="hr-HR" sz="2800" b="1" dirty="0" err="1" smtClean="0">
                <a:latin typeface="KG Second Chances Sketch" panose="02000000000000000000" pitchFamily="2" charset="-18"/>
              </a:rPr>
              <a:t>uzvadila</a:t>
            </a:r>
            <a:r>
              <a:rPr lang="hr-HR" sz="2800" b="1" dirty="0" smtClean="0">
                <a:latin typeface="KG Second Chances Sketch" panose="02000000000000000000" pitchFamily="2" charset="-18"/>
              </a:rPr>
              <a:t> oči i u njegov spomen stavila ih na paunov rep</a:t>
            </a:r>
            <a:endParaRPr lang="hr-HR" sz="2800" b="1" dirty="0">
              <a:latin typeface="KG Second Chances Sketch" panose="02000000000000000000" pitchFamily="2" charset="-18"/>
            </a:endParaRPr>
          </a:p>
        </p:txBody>
      </p:sp>
      <p:pic>
        <p:nvPicPr>
          <p:cNvPr id="2056" name="Picture 8" descr="http://www.1st-art-gallery.com/thumbnail/91128/1/Mercury-And-Argo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" t="11333" r="8022" b="4490"/>
          <a:stretch/>
        </p:blipFill>
        <p:spPr bwMode="auto">
          <a:xfrm>
            <a:off x="5868144" y="4365104"/>
            <a:ext cx="3204659" cy="233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22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reece.mrdonn.org/greekgods/JupiterZeus.gi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668" y="0"/>
            <a:ext cx="2483768" cy="320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251520" y="1484784"/>
            <a:ext cx="597666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>
                <a:latin typeface="KG Second Chances Sketch" panose="02000000000000000000" pitchFamily="2" charset="-18"/>
              </a:rPr>
              <a:t>-PODRUČJE VLASTI: nebo i munje/gromovi + vrhovni bog svih bogova s Olimpa</a:t>
            </a:r>
          </a:p>
          <a:p>
            <a:r>
              <a:rPr lang="hr-HR" sz="3200" b="1" dirty="0" smtClean="0">
                <a:latin typeface="KG Second Chances Sketch" panose="02000000000000000000" pitchFamily="2" charset="-18"/>
              </a:rPr>
              <a:t>-u rimskoj mitologiji mu je pandan Jupiter</a:t>
            </a:r>
          </a:p>
          <a:p>
            <a:r>
              <a:rPr lang="hr-HR" sz="3200" b="1" dirty="0" smtClean="0">
                <a:latin typeface="KG Second Chances Sketch" panose="02000000000000000000" pitchFamily="2" charset="-18"/>
              </a:rPr>
              <a:t>-IZGLED:  sijedi </a:t>
            </a:r>
            <a:r>
              <a:rPr lang="hr-HR" sz="3200" b="1" dirty="0">
                <a:latin typeface="KG Second Chances Sketch" panose="02000000000000000000" pitchFamily="2" charset="-18"/>
              </a:rPr>
              <a:t>b</a:t>
            </a:r>
            <a:r>
              <a:rPr lang="hr-HR" sz="3200" b="1" dirty="0" smtClean="0">
                <a:latin typeface="KG Second Chances Sketch" panose="02000000000000000000" pitchFamily="2" charset="-18"/>
              </a:rPr>
              <a:t>radati starac, žezlo i munje u rukama; </a:t>
            </a:r>
            <a:r>
              <a:rPr lang="hr-HR" sz="3200" b="1" dirty="0" smtClean="0">
                <a:latin typeface="KG Second Chances Sketch" panose="02000000000000000000" pitchFamily="2" charset="-18"/>
              </a:rPr>
              <a:t>sjedi </a:t>
            </a:r>
            <a:r>
              <a:rPr lang="hr-HR" sz="3200" b="1" dirty="0" smtClean="0">
                <a:latin typeface="KG Second Chances Sketch" panose="02000000000000000000" pitchFamily="2" charset="-18"/>
              </a:rPr>
              <a:t>na prijestolju</a:t>
            </a:r>
          </a:p>
          <a:p>
            <a:r>
              <a:rPr lang="hr-HR" sz="3200" b="1" dirty="0" smtClean="0">
                <a:latin typeface="KG Second Chances Sketch" panose="02000000000000000000" pitchFamily="2" charset="-18"/>
              </a:rPr>
              <a:t>-ŽIVOTINJE: orao, bik</a:t>
            </a:r>
          </a:p>
          <a:p>
            <a:r>
              <a:rPr lang="hr-HR" sz="3200" b="1" dirty="0" smtClean="0">
                <a:latin typeface="KG Second Chances Sketch" panose="02000000000000000000" pitchFamily="2" charset="-18"/>
              </a:rPr>
              <a:t>-BILJKA: hrast</a:t>
            </a:r>
          </a:p>
          <a:p>
            <a:endParaRPr lang="hr-HR" sz="3200" b="1" dirty="0">
              <a:latin typeface="KG Second Chances Sketch" panose="02000000000000000000" pitchFamily="2" charset="-18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539552" y="260648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 smtClean="0">
                <a:solidFill>
                  <a:srgbClr val="FF0000"/>
                </a:solidFill>
                <a:latin typeface="KG Second Chances Sketch" panose="02000000000000000000" pitchFamily="2" charset="-18"/>
              </a:rPr>
              <a:t>Osnovni podaci:</a:t>
            </a:r>
            <a:endParaRPr lang="hr-HR" sz="4000" b="1" dirty="0">
              <a:solidFill>
                <a:srgbClr val="FF0000"/>
              </a:solidFill>
              <a:latin typeface="KG Second Chances Sketch" panose="02000000000000000000" pitchFamily="2" charset="-18"/>
            </a:endParaRPr>
          </a:p>
        </p:txBody>
      </p:sp>
      <p:pic>
        <p:nvPicPr>
          <p:cNvPr id="8" name="Picture 2" descr="Jupiter Smyrna Louvre Ma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629" y="3224642"/>
            <a:ext cx="2091371" cy="363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rgbClr val="FF0000"/>
                </a:solidFill>
                <a:latin typeface="KG Second Chances Sketch" panose="02000000000000000000" pitchFamily="2" charset="-18"/>
              </a:rPr>
              <a:t>Supruge/ljubavnice…samo dio</a:t>
            </a:r>
            <a:r>
              <a:rPr lang="hr-HR" b="1" dirty="0" smtClean="0">
                <a:solidFill>
                  <a:srgbClr val="FF0000"/>
                </a:solidFill>
                <a:latin typeface="KG Second Chances Sketch" panose="02000000000000000000" pitchFamily="2" charset="-18"/>
                <a:sym typeface="Wingdings" panose="05000000000000000000" pitchFamily="2" charset="2"/>
              </a:rPr>
              <a:t></a:t>
            </a:r>
            <a:endParaRPr lang="hr-HR" b="1" dirty="0">
              <a:solidFill>
                <a:srgbClr val="FF0000"/>
              </a:solidFill>
              <a:latin typeface="KG Second Chances Sketch" panose="02000000000000000000" pitchFamily="2" charset="-18"/>
            </a:endParaRPr>
          </a:p>
        </p:txBody>
      </p:sp>
      <p:pic>
        <p:nvPicPr>
          <p:cNvPr id="2050" name="Picture 2" descr="Jupiter Smyrna Louvre Ma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282" y="3253408"/>
            <a:ext cx="172784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179512" y="1628800"/>
            <a:ext cx="726216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atin typeface="KG Second Chances Sketch" panose="02000000000000000000" pitchFamily="2" charset="-18"/>
              </a:rPr>
              <a:t>-prva supruga </a:t>
            </a:r>
            <a:r>
              <a:rPr lang="hr-HR" sz="2800" b="1" dirty="0" smtClean="0">
                <a:solidFill>
                  <a:srgbClr val="FFFF00"/>
                </a:solidFill>
                <a:latin typeface="KG Second Chances Sketch" panose="02000000000000000000" pitchFamily="2" charset="-18"/>
              </a:rPr>
              <a:t>METIDA</a:t>
            </a:r>
            <a:r>
              <a:rPr lang="hr-HR" sz="2800" b="1" dirty="0" smtClean="0">
                <a:latin typeface="KG Second Chances Sketch" panose="02000000000000000000" pitchFamily="2" charset="-18"/>
              </a:rPr>
              <a:t> – mudra i proračunata</a:t>
            </a:r>
          </a:p>
          <a:p>
            <a:r>
              <a:rPr lang="hr-HR" sz="2800" b="1" dirty="0" smtClean="0">
                <a:latin typeface="KG Second Chances Sketch" panose="02000000000000000000" pitchFamily="2" charset="-18"/>
              </a:rPr>
              <a:t>-proročanstvo je reklo da će roditi moćnu djecu, pa ju je Zeus pretvorio u muhu i progutao</a:t>
            </a:r>
          </a:p>
          <a:p>
            <a:r>
              <a:rPr lang="hr-HR" sz="2800" b="1" dirty="0" smtClean="0">
                <a:latin typeface="KG Second Chances Sketch" panose="02000000000000000000" pitchFamily="2" charset="-18"/>
              </a:rPr>
              <a:t>-već je zanijela – Atena – pa joj je počela raditi kacigu i oklop</a:t>
            </a:r>
          </a:p>
          <a:p>
            <a:r>
              <a:rPr lang="hr-HR" sz="2800" b="1" dirty="0" smtClean="0">
                <a:latin typeface="KG Second Chances Sketch" panose="02000000000000000000" pitchFamily="2" charset="-18"/>
              </a:rPr>
              <a:t>-stvarala je veliku buku i mučila Zeusa</a:t>
            </a:r>
          </a:p>
          <a:p>
            <a:r>
              <a:rPr lang="hr-HR" sz="2800" b="1" dirty="0" smtClean="0">
                <a:latin typeface="KG Second Chances Sketch" panose="02000000000000000000" pitchFamily="2" charset="-18"/>
              </a:rPr>
              <a:t>-rastvorili mu glavu i izašla je Atena u punoj ratnoj opremi – najdraža kći</a:t>
            </a:r>
            <a:endParaRPr lang="hr-HR" sz="2800" b="1" dirty="0">
              <a:latin typeface="KG Second Chances Sketch" panose="020000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23483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23528" y="1844825"/>
            <a:ext cx="619268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rgbClr val="FFFF00"/>
                </a:solidFill>
                <a:latin typeface="KG Second Chances Sketch" panose="02000000000000000000" pitchFamily="2" charset="-18"/>
              </a:rPr>
              <a:t>HERA/JUNONA</a:t>
            </a:r>
            <a:r>
              <a:rPr lang="hr-HR" sz="2800" b="1" dirty="0" smtClean="0">
                <a:latin typeface="KG Second Chances Sketch" panose="02000000000000000000" pitchFamily="2" charset="-18"/>
              </a:rPr>
              <a:t> – dugo ju je neuspješno zavodio</a:t>
            </a:r>
          </a:p>
          <a:p>
            <a:r>
              <a:rPr lang="hr-HR" sz="2800" b="1" dirty="0" smtClean="0">
                <a:latin typeface="KG Second Chances Sketch" panose="02000000000000000000" pitchFamily="2" charset="-18"/>
              </a:rPr>
              <a:t>-preobrazio se u ranjenu pticu</a:t>
            </a:r>
          </a:p>
          <a:p>
            <a:r>
              <a:rPr lang="hr-HR" sz="2800" b="1" dirty="0" smtClean="0">
                <a:latin typeface="KG Second Chances Sketch" panose="02000000000000000000" pitchFamily="2" charset="-18"/>
              </a:rPr>
              <a:t>-privila ga na grudi, preobrazio se u stvarni lik i „iskoristio” je</a:t>
            </a:r>
          </a:p>
          <a:p>
            <a:r>
              <a:rPr lang="hr-HR" sz="2800" b="1" dirty="0" smtClean="0">
                <a:latin typeface="KG Second Chances Sketch" panose="02000000000000000000" pitchFamily="2" charset="-18"/>
              </a:rPr>
              <a:t>-udala se za njega da sakrije sramotu</a:t>
            </a:r>
          </a:p>
          <a:p>
            <a:r>
              <a:rPr lang="hr-HR" sz="2800" b="1" dirty="0" smtClean="0">
                <a:latin typeface="KG Second Chances Sketch" panose="02000000000000000000" pitchFamily="2" charset="-18"/>
              </a:rPr>
              <a:t>-</a:t>
            </a:r>
            <a:r>
              <a:rPr lang="hr-HR" sz="2800" b="1" dirty="0" err="1" smtClean="0">
                <a:latin typeface="KG Second Chances Sketch" panose="02000000000000000000" pitchFamily="2" charset="-18"/>
              </a:rPr>
              <a:t>djeca:Ares</a:t>
            </a:r>
            <a:r>
              <a:rPr lang="hr-HR" sz="2800" b="1" dirty="0" smtClean="0">
                <a:latin typeface="KG Second Chances Sketch" panose="02000000000000000000" pitchFamily="2" charset="-18"/>
              </a:rPr>
              <a:t>, </a:t>
            </a:r>
            <a:r>
              <a:rPr lang="hr-HR" sz="2800" b="1" dirty="0" err="1" smtClean="0">
                <a:latin typeface="KG Second Chances Sketch" panose="02000000000000000000" pitchFamily="2" charset="-18"/>
              </a:rPr>
              <a:t>Heba</a:t>
            </a:r>
            <a:r>
              <a:rPr lang="hr-HR" sz="2800" b="1" dirty="0" smtClean="0">
                <a:latin typeface="KG Second Chances Sketch" panose="02000000000000000000" pitchFamily="2" charset="-18"/>
              </a:rPr>
              <a:t> (božica mladosti=</a:t>
            </a:r>
            <a:r>
              <a:rPr lang="hr-HR" sz="2800" b="1" dirty="0" err="1" smtClean="0">
                <a:latin typeface="KG Second Chances Sketch" panose="02000000000000000000" pitchFamily="2" charset="-18"/>
              </a:rPr>
              <a:t>rim.Juventus</a:t>
            </a:r>
            <a:r>
              <a:rPr lang="hr-HR" sz="2800" b="1" dirty="0" smtClean="0">
                <a:latin typeface="KG Second Chances Sketch" panose="02000000000000000000" pitchFamily="2" charset="-18"/>
              </a:rPr>
              <a:t>),</a:t>
            </a:r>
            <a:r>
              <a:rPr lang="hr-HR" sz="2800" b="1" dirty="0" err="1" smtClean="0">
                <a:latin typeface="KG Second Chances Sketch" panose="02000000000000000000" pitchFamily="2" charset="-18"/>
              </a:rPr>
              <a:t>Hefest</a:t>
            </a:r>
            <a:r>
              <a:rPr lang="hr-HR" sz="2800" b="1" dirty="0" smtClean="0">
                <a:latin typeface="KG Second Chances Sketch" panose="02000000000000000000" pitchFamily="2" charset="-18"/>
              </a:rPr>
              <a:t>, </a:t>
            </a:r>
            <a:r>
              <a:rPr lang="hr-HR" sz="2800" b="1" dirty="0" err="1" smtClean="0">
                <a:latin typeface="KG Second Chances Sketch" panose="02000000000000000000" pitchFamily="2" charset="-18"/>
              </a:rPr>
              <a:t>Erida</a:t>
            </a:r>
            <a:r>
              <a:rPr lang="hr-HR" sz="2800" b="1" dirty="0" smtClean="0">
                <a:latin typeface="KG Second Chances Sketch" panose="02000000000000000000" pitchFamily="2" charset="-18"/>
              </a:rPr>
              <a:t> (nesloga)</a:t>
            </a:r>
            <a:endParaRPr lang="hr-HR" sz="2800" b="1" dirty="0">
              <a:latin typeface="KG Second Chances Sketch" panose="02000000000000000000" pitchFamily="2" charset="-18"/>
            </a:endParaRPr>
          </a:p>
        </p:txBody>
      </p:sp>
      <p:pic>
        <p:nvPicPr>
          <p:cNvPr id="3" name="Picture 4" descr="http://img.photobucket.com/albums/v280/mismatchpoet/gods%20and%20goddess/he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773" y="3112095"/>
            <a:ext cx="2121396" cy="374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Jacques Louis Dubois - Heb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" r="24561"/>
          <a:stretch/>
        </p:blipFill>
        <p:spPr bwMode="auto">
          <a:xfrm>
            <a:off x="5866881" y="11434"/>
            <a:ext cx="3251570" cy="248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1835696" y="139460"/>
            <a:ext cx="3456384" cy="1634490"/>
          </a:xfrm>
          <a:prstGeom prst="wedgeRoundRectCallout">
            <a:avLst>
              <a:gd name="adj1" fmla="val 76997"/>
              <a:gd name="adj2" fmla="val -19668"/>
              <a:gd name="adj3" fmla="val 16667"/>
            </a:avLst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FF00"/>
                </a:solidFill>
                <a:latin typeface="KG Second Chances Sketch" panose="02000000000000000000" pitchFamily="2" charset="-18"/>
              </a:rPr>
              <a:t>Vrčonoša, nudi ambroziju i nektar, simboli su joj orao, vrč, bršljan i zadužena je za izvor mladosti</a:t>
            </a:r>
            <a:endParaRPr lang="hr-HR" b="1" dirty="0">
              <a:solidFill>
                <a:srgbClr val="FFFF00"/>
              </a:solidFill>
              <a:latin typeface="KG Second Chances Sketch" panose="020000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51968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5069160"/>
          </a:xfrm>
        </p:spPr>
        <p:txBody>
          <a:bodyPr>
            <a:normAutofit fontScale="92500" lnSpcReduction="20000"/>
          </a:bodyPr>
          <a:lstStyle/>
          <a:p>
            <a:r>
              <a:rPr lang="hr-HR" sz="3200" b="1" dirty="0" smtClean="0">
                <a:latin typeface="KG Second Chances Sketch" panose="02000000000000000000" pitchFamily="2" charset="-18"/>
              </a:rPr>
              <a:t>THEMIS – žena, božica pravde, savjetnica ( 3 Hore/sati i 3 </a:t>
            </a:r>
            <a:r>
              <a:rPr lang="hr-HR" sz="3200" b="1" dirty="0" err="1" smtClean="0">
                <a:latin typeface="KG Second Chances Sketch" panose="02000000000000000000" pitchFamily="2" charset="-18"/>
              </a:rPr>
              <a:t>Moire</a:t>
            </a:r>
            <a:r>
              <a:rPr lang="hr-HR" sz="3200" b="1" dirty="0" smtClean="0">
                <a:latin typeface="KG Second Chances Sketch" panose="02000000000000000000" pitchFamily="2" charset="-18"/>
              </a:rPr>
              <a:t>/sudbine)</a:t>
            </a:r>
          </a:p>
          <a:p>
            <a:r>
              <a:rPr lang="hr-HR" sz="3200" b="1" dirty="0" smtClean="0">
                <a:latin typeface="KG Second Chances Sketch" panose="02000000000000000000" pitchFamily="2" charset="-18"/>
              </a:rPr>
              <a:t>EUROPA – pretvorba u </a:t>
            </a:r>
            <a:r>
              <a:rPr lang="hr-HR" sz="3200" b="1" dirty="0" err="1" smtClean="0">
                <a:latin typeface="KG Second Chances Sketch" panose="02000000000000000000" pitchFamily="2" charset="-18"/>
              </a:rPr>
              <a:t>bika;sin</a:t>
            </a:r>
            <a:r>
              <a:rPr lang="hr-HR" sz="3200" b="1" dirty="0" smtClean="0">
                <a:latin typeface="KG Second Chances Sketch" panose="02000000000000000000" pitchFamily="2" charset="-18"/>
              </a:rPr>
              <a:t>  </a:t>
            </a:r>
            <a:r>
              <a:rPr lang="hr-HR" sz="3200" b="1" dirty="0" err="1" smtClean="0">
                <a:latin typeface="KG Second Chances Sketch" panose="02000000000000000000" pitchFamily="2" charset="-18"/>
              </a:rPr>
              <a:t>Minoj</a:t>
            </a:r>
            <a:endParaRPr lang="hr-HR" sz="3200" b="1" dirty="0" smtClean="0">
              <a:latin typeface="KG Second Chances Sketch" panose="02000000000000000000" pitchFamily="2" charset="-18"/>
            </a:endParaRPr>
          </a:p>
          <a:p>
            <a:r>
              <a:rPr lang="hr-HR" sz="3200" b="1" dirty="0" smtClean="0">
                <a:latin typeface="KG Second Chances Sketch" panose="02000000000000000000" pitchFamily="2" charset="-18"/>
              </a:rPr>
              <a:t>IJA – pretvorila nju </a:t>
            </a:r>
            <a:r>
              <a:rPr lang="hr-HR" sz="3200" b="1" dirty="0" err="1" smtClean="0">
                <a:latin typeface="KG Second Chances Sketch" panose="02000000000000000000" pitchFamily="2" charset="-18"/>
              </a:rPr>
              <a:t>Hera</a:t>
            </a:r>
            <a:r>
              <a:rPr lang="hr-HR" sz="3200" b="1" dirty="0" smtClean="0">
                <a:latin typeface="KG Second Chances Sketch" panose="02000000000000000000" pitchFamily="2" charset="-18"/>
              </a:rPr>
              <a:t> u kravu</a:t>
            </a:r>
          </a:p>
          <a:p>
            <a:r>
              <a:rPr lang="hr-HR" sz="3200" b="1" dirty="0" smtClean="0">
                <a:latin typeface="KG Second Chances Sketch" panose="02000000000000000000" pitchFamily="2" charset="-18"/>
              </a:rPr>
              <a:t>ALKMENA – pretvorio se u njezina supruga; </a:t>
            </a:r>
            <a:r>
              <a:rPr lang="hr-HR" sz="3200" b="1" dirty="0" err="1" smtClean="0">
                <a:latin typeface="KG Second Chances Sketch" panose="02000000000000000000" pitchFamily="2" charset="-18"/>
              </a:rPr>
              <a:t>Herkul</a:t>
            </a:r>
            <a:endParaRPr lang="hr-HR" sz="3200" b="1" dirty="0" smtClean="0">
              <a:latin typeface="KG Second Chances Sketch" panose="02000000000000000000" pitchFamily="2" charset="-18"/>
            </a:endParaRPr>
          </a:p>
          <a:p>
            <a:r>
              <a:rPr lang="hr-HR" sz="3200" b="1" dirty="0" smtClean="0">
                <a:latin typeface="KG Second Chances Sketch" panose="02000000000000000000" pitchFamily="2" charset="-18"/>
              </a:rPr>
              <a:t>SEMELA – sin bog </a:t>
            </a:r>
            <a:r>
              <a:rPr lang="hr-HR" sz="3200" b="1" dirty="0" err="1" smtClean="0">
                <a:latin typeface="KG Second Chances Sketch" panose="02000000000000000000" pitchFamily="2" charset="-18"/>
              </a:rPr>
              <a:t>Dioniz</a:t>
            </a:r>
            <a:endParaRPr lang="hr-HR" sz="3200" b="1" dirty="0" smtClean="0">
              <a:latin typeface="KG Second Chances Sketch" panose="02000000000000000000" pitchFamily="2" charset="-18"/>
            </a:endParaRPr>
          </a:p>
          <a:p>
            <a:r>
              <a:rPr lang="hr-HR" sz="3200" b="1" dirty="0" smtClean="0">
                <a:latin typeface="KG Second Chances Sketch" panose="02000000000000000000" pitchFamily="2" charset="-18"/>
              </a:rPr>
              <a:t>DANAJA – zlatna kiša; sin </a:t>
            </a:r>
            <a:r>
              <a:rPr lang="hr-HR" sz="3200" b="1" dirty="0" err="1" smtClean="0">
                <a:latin typeface="KG Second Chances Sketch" panose="02000000000000000000" pitchFamily="2" charset="-18"/>
              </a:rPr>
              <a:t>Perzej</a:t>
            </a:r>
            <a:endParaRPr lang="hr-HR" sz="3200" b="1" dirty="0" smtClean="0">
              <a:latin typeface="KG Second Chances Sketch" panose="02000000000000000000" pitchFamily="2" charset="-18"/>
            </a:endParaRPr>
          </a:p>
          <a:p>
            <a:r>
              <a:rPr lang="hr-HR" sz="3200" b="1" dirty="0" smtClean="0">
                <a:latin typeface="KG Second Chances Sketch" panose="02000000000000000000" pitchFamily="2" charset="-18"/>
              </a:rPr>
              <a:t>LEDA – pretvorba u labuda; kći Helena</a:t>
            </a:r>
          </a:p>
          <a:p>
            <a:endParaRPr lang="hr-HR" sz="3200" b="1" dirty="0">
              <a:latin typeface="KG Second Chances Sketch" panose="020000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27854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/>
          </p:cNvSpPr>
          <p:nvPr>
            <p:ph type="title"/>
          </p:nvPr>
        </p:nvSpPr>
        <p:spPr>
          <a:xfrm>
            <a:off x="755576" y="620688"/>
            <a:ext cx="7772400" cy="13620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6600" b="1" dirty="0" smtClean="0">
                <a:solidFill>
                  <a:srgbClr val="FFFF00"/>
                </a:solidFill>
                <a:latin typeface="KG Second Chances Sketch" panose="02000000000000000000" pitchFamily="2" charset="-18"/>
              </a:rPr>
              <a:t>HERA/JUNONA</a:t>
            </a:r>
            <a:endParaRPr sz="6600" b="1" dirty="0">
              <a:solidFill>
                <a:srgbClr val="FFFF00"/>
              </a:solidFill>
              <a:latin typeface="KG Second Chances Sketch" panose="020000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99789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0" y="1484784"/>
            <a:ext cx="680424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>
                <a:latin typeface="KG Second Chances Sketch" panose="02000000000000000000" pitchFamily="2" charset="-18"/>
              </a:rPr>
              <a:t>-PODRUČJE VLASTI: brak, porod</a:t>
            </a:r>
          </a:p>
          <a:p>
            <a:r>
              <a:rPr lang="hr-HR" sz="3200" b="1" dirty="0" smtClean="0">
                <a:latin typeface="KG Second Chances Sketch" panose="02000000000000000000" pitchFamily="2" charset="-18"/>
              </a:rPr>
              <a:t>-u rimskoj mitologiji joj je pandan </a:t>
            </a:r>
            <a:r>
              <a:rPr lang="hr-HR" sz="3200" b="1" dirty="0" err="1" smtClean="0">
                <a:latin typeface="KG Second Chances Sketch" panose="02000000000000000000" pitchFamily="2" charset="-18"/>
              </a:rPr>
              <a:t>Junona</a:t>
            </a:r>
            <a:endParaRPr lang="hr-HR" sz="3200" b="1" dirty="0" smtClean="0">
              <a:latin typeface="KG Second Chances Sketch" panose="02000000000000000000" pitchFamily="2" charset="-18"/>
            </a:endParaRPr>
          </a:p>
          <a:p>
            <a:r>
              <a:rPr lang="hr-HR" sz="3200" b="1" dirty="0" smtClean="0">
                <a:latin typeface="KG Second Chances Sketch" panose="02000000000000000000" pitchFamily="2" charset="-18"/>
              </a:rPr>
              <a:t>-IZGLED:  lijepa žena, na glavi </a:t>
            </a:r>
            <a:r>
              <a:rPr lang="hr-HR" sz="3200" b="1" dirty="0" smtClean="0">
                <a:latin typeface="KG Second Chances Sketch" panose="02000000000000000000" pitchFamily="2" charset="-18"/>
              </a:rPr>
              <a:t>kruna (</a:t>
            </a:r>
            <a:r>
              <a:rPr lang="hr-HR" sz="3200" b="1" dirty="0" err="1" smtClean="0">
                <a:latin typeface="KG Second Chances Sketch" panose="02000000000000000000" pitchFamily="2" charset="-18"/>
              </a:rPr>
              <a:t>polos</a:t>
            </a:r>
            <a:r>
              <a:rPr lang="hr-HR" sz="3200" b="1" dirty="0" smtClean="0">
                <a:latin typeface="KG Second Chances Sketch" panose="02000000000000000000" pitchFamily="2" charset="-18"/>
              </a:rPr>
              <a:t>), </a:t>
            </a:r>
            <a:r>
              <a:rPr lang="hr-HR" sz="3200" b="1" dirty="0" smtClean="0">
                <a:latin typeface="KG Second Chances Sketch" panose="02000000000000000000" pitchFamily="2" charset="-18"/>
              </a:rPr>
              <a:t>uzvišenog držanja</a:t>
            </a:r>
          </a:p>
          <a:p>
            <a:r>
              <a:rPr lang="hr-HR" sz="3200" b="1" dirty="0" smtClean="0">
                <a:latin typeface="KG Second Chances Sketch" panose="02000000000000000000" pitchFamily="2" charset="-18"/>
              </a:rPr>
              <a:t>-ŽIVOTINJE: paun, ptica kukavica</a:t>
            </a:r>
          </a:p>
          <a:p>
            <a:r>
              <a:rPr lang="hr-HR" sz="3200" b="1" dirty="0" smtClean="0">
                <a:latin typeface="KG Second Chances Sketch" panose="02000000000000000000" pitchFamily="2" charset="-18"/>
              </a:rPr>
              <a:t>-BILJKA: nar (simbol plodne krvi, ali i smrti)</a:t>
            </a:r>
          </a:p>
          <a:p>
            <a:endParaRPr lang="hr-HR" sz="3200" b="1" dirty="0">
              <a:latin typeface="KG Second Chances Sketch" panose="02000000000000000000" pitchFamily="2" charset="-18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539552" y="260648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 smtClean="0">
                <a:solidFill>
                  <a:srgbClr val="FF0000"/>
                </a:solidFill>
                <a:latin typeface="KG Second Chances Sketch" panose="02000000000000000000" pitchFamily="2" charset="-18"/>
              </a:rPr>
              <a:t>Osnovni podaci:</a:t>
            </a:r>
            <a:endParaRPr lang="hr-HR" sz="4000" b="1" dirty="0">
              <a:solidFill>
                <a:srgbClr val="FF0000"/>
              </a:solidFill>
              <a:latin typeface="KG Second Chances Sketch" panose="02000000000000000000" pitchFamily="2" charset="-18"/>
            </a:endParaRPr>
          </a:p>
        </p:txBody>
      </p:sp>
      <p:pic>
        <p:nvPicPr>
          <p:cNvPr id="4098" name="Picture 2" descr="https://upload.wikimedia.org/wikipedia/commons/thumb/d/da/Hera_Barberini_Chiaramonti_Inv1210.jpg/800px-Hera_Barberini_Chiaramonti_Inv12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767" y="-19447"/>
            <a:ext cx="2688233" cy="405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17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Second Chances Sketch" panose="02000000000000000000" pitchFamily="2" charset="-18"/>
              </a:rPr>
              <a:t>Zanimljiv mit - </a:t>
            </a:r>
            <a:r>
              <a:rPr lang="hr-HR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Second Chances Sketch" panose="02000000000000000000" pitchFamily="2" charset="-18"/>
              </a:rPr>
              <a:t>Echo</a:t>
            </a:r>
            <a:endParaRPr lang="hr-HR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G Second Chances Sketch" panose="02000000000000000000" pitchFamily="2" charset="-18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555759"/>
            <a:ext cx="6880999" cy="5302241"/>
          </a:xfrm>
        </p:spPr>
        <p:txBody>
          <a:bodyPr>
            <a:normAutofit fontScale="92500" lnSpcReduction="10000"/>
          </a:bodyPr>
          <a:lstStyle/>
          <a:p>
            <a:r>
              <a:rPr lang="hr-HR" sz="3200" b="1" dirty="0">
                <a:latin typeface="KG Second Chances Sketch" panose="02000000000000000000" pitchFamily="2" charset="-18"/>
              </a:rPr>
              <a:t>p</a:t>
            </a:r>
            <a:r>
              <a:rPr lang="hr-HR" sz="3200" b="1" dirty="0" smtClean="0">
                <a:latin typeface="KG Second Chances Sketch" panose="02000000000000000000" pitchFamily="2" charset="-18"/>
              </a:rPr>
              <a:t>rema </a:t>
            </a:r>
            <a:r>
              <a:rPr lang="hr-HR" sz="3200" b="1" dirty="0" err="1" smtClean="0">
                <a:latin typeface="KG Second Chances Sketch" panose="02000000000000000000" pitchFamily="2" charset="-18"/>
              </a:rPr>
              <a:t>Ovidijevim</a:t>
            </a:r>
            <a:r>
              <a:rPr lang="hr-HR" sz="3200" b="1" dirty="0" smtClean="0">
                <a:latin typeface="KG Second Chances Sketch" panose="02000000000000000000" pitchFamily="2" charset="-18"/>
              </a:rPr>
              <a:t> Metamorfozama, jedna nimfa – </a:t>
            </a:r>
            <a:r>
              <a:rPr lang="hr-HR" sz="3200" b="1" dirty="0" err="1" smtClean="0">
                <a:latin typeface="KG Second Chances Sketch" panose="02000000000000000000" pitchFamily="2" charset="-18"/>
              </a:rPr>
              <a:t>Echo</a:t>
            </a:r>
            <a:r>
              <a:rPr lang="hr-HR" sz="3200" b="1" dirty="0" smtClean="0">
                <a:latin typeface="KG Second Chances Sketch" panose="02000000000000000000" pitchFamily="2" charset="-18"/>
              </a:rPr>
              <a:t> – imala je zadatak (Zeus!!) </a:t>
            </a:r>
          </a:p>
          <a:p>
            <a:r>
              <a:rPr lang="hr-HR" sz="3200" b="1" dirty="0" smtClean="0">
                <a:latin typeface="KG Second Chances Sketch" panose="02000000000000000000" pitchFamily="2" charset="-18"/>
              </a:rPr>
              <a:t>pratila ju je posvuda da joj odvuče pažnju od Zeusovih pustolovina</a:t>
            </a:r>
          </a:p>
          <a:p>
            <a:r>
              <a:rPr lang="hr-HR" sz="3200" b="1" dirty="0">
                <a:latin typeface="KG Second Chances Sketch" panose="02000000000000000000" pitchFamily="2" charset="-18"/>
              </a:rPr>
              <a:t>k</a:t>
            </a:r>
            <a:r>
              <a:rPr lang="hr-HR" sz="3200" b="1" dirty="0" smtClean="0">
                <a:latin typeface="KG Second Chances Sketch" panose="02000000000000000000" pitchFamily="2" charset="-18"/>
              </a:rPr>
              <a:t>ad je </a:t>
            </a:r>
            <a:r>
              <a:rPr lang="hr-HR" sz="3200" b="1" dirty="0" err="1" smtClean="0">
                <a:latin typeface="KG Second Chances Sketch" panose="02000000000000000000" pitchFamily="2" charset="-18"/>
              </a:rPr>
              <a:t>Hera</a:t>
            </a:r>
            <a:r>
              <a:rPr lang="hr-HR" sz="3200" b="1" dirty="0" smtClean="0">
                <a:latin typeface="KG Second Chances Sketch" panose="02000000000000000000" pitchFamily="2" charset="-18"/>
              </a:rPr>
              <a:t> otkrila prevaru, natjerala ju je da ponavlja samo riječi koji su drugi izgovorili</a:t>
            </a:r>
            <a:endParaRPr lang="hr-HR" sz="3200" b="1" dirty="0">
              <a:latin typeface="KG Second Chances Sketch" panose="02000000000000000000" pitchFamily="2" charset="-18"/>
            </a:endParaRPr>
          </a:p>
        </p:txBody>
      </p:sp>
      <p:pic>
        <p:nvPicPr>
          <p:cNvPr id="5122" name="Picture 2" descr="Alexandre Cabanel - Ech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999" y="14279"/>
            <a:ext cx="2256185" cy="331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74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1600200"/>
            <a:ext cx="5338936" cy="4525963"/>
          </a:xfrm>
        </p:spPr>
        <p:txBody>
          <a:bodyPr/>
          <a:lstStyle/>
          <a:p>
            <a:r>
              <a:rPr lang="hr-HR" b="1" dirty="0">
                <a:latin typeface="KG Second Chances Sketch" panose="02000000000000000000" pitchFamily="2" charset="-18"/>
              </a:rPr>
              <a:t>j</a:t>
            </a:r>
            <a:r>
              <a:rPr lang="hr-HR" b="1" dirty="0" smtClean="0">
                <a:latin typeface="KG Second Chances Sketch" panose="02000000000000000000" pitchFamily="2" charset="-18"/>
              </a:rPr>
              <a:t>ednom je Zeus prevario </a:t>
            </a:r>
            <a:r>
              <a:rPr lang="hr-HR" b="1" dirty="0" err="1" smtClean="0">
                <a:latin typeface="KG Second Chances Sketch" panose="02000000000000000000" pitchFamily="2" charset="-18"/>
              </a:rPr>
              <a:t>Heru</a:t>
            </a:r>
            <a:r>
              <a:rPr lang="hr-HR" b="1" dirty="0" smtClean="0">
                <a:latin typeface="KG Second Chances Sketch" panose="02000000000000000000" pitchFamily="2" charset="-18"/>
              </a:rPr>
              <a:t> da podoji  malog </a:t>
            </a:r>
            <a:r>
              <a:rPr lang="hr-HR" b="1" dirty="0" err="1" smtClean="0">
                <a:latin typeface="KG Second Chances Sketch" panose="02000000000000000000" pitchFamily="2" charset="-18"/>
              </a:rPr>
              <a:t>Herkula</a:t>
            </a:r>
            <a:r>
              <a:rPr lang="hr-HR" b="1" dirty="0" smtClean="0">
                <a:latin typeface="KG Second Chances Sketch" panose="02000000000000000000" pitchFamily="2" charset="-18"/>
              </a:rPr>
              <a:t>/Herakla</a:t>
            </a:r>
          </a:p>
          <a:p>
            <a:r>
              <a:rPr lang="hr-HR" b="1" dirty="0">
                <a:latin typeface="KG Second Chances Sketch" panose="02000000000000000000" pitchFamily="2" charset="-18"/>
              </a:rPr>
              <a:t>k</a:t>
            </a:r>
            <a:r>
              <a:rPr lang="hr-HR" b="1" dirty="0" smtClean="0">
                <a:latin typeface="KG Second Chances Sketch" panose="02000000000000000000" pitchFamily="2" charset="-18"/>
              </a:rPr>
              <a:t>ad je otkrila prevaru, makla ga je, a dio mlijeka razlio se po nebu  </a:t>
            </a:r>
            <a:endParaRPr lang="hr-HR" b="1" dirty="0" smtClean="0">
              <a:latin typeface="KG Second Chances Sketch" panose="02000000000000000000" pitchFamily="2" charset="-18"/>
            </a:endParaRPr>
          </a:p>
          <a:p>
            <a:endParaRPr lang="hr-HR" b="1" dirty="0">
              <a:latin typeface="KG Second Chances Sketch" panose="02000000000000000000" pitchFamily="2" charset="-18"/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00FF00"/>
                </a:solidFill>
                <a:latin typeface="KG Second Chances Sketch" panose="02000000000000000000" pitchFamily="2" charset="-18"/>
              </a:rPr>
              <a:t>MLIJEČNA STAZA - porijeklo</a:t>
            </a:r>
            <a:endParaRPr lang="hr-HR" b="1" dirty="0">
              <a:solidFill>
                <a:srgbClr val="00FF00"/>
              </a:solidFill>
              <a:latin typeface="KG Second Chances Sketch" panose="02000000000000000000" pitchFamily="2" charset="-18"/>
            </a:endParaRPr>
          </a:p>
        </p:txBody>
      </p:sp>
      <p:pic>
        <p:nvPicPr>
          <p:cNvPr id="1026" name="Picture 2" descr="https://upload.wikimedia.org/wikipedia/commons/thumb/2/28/Jacopo_Tintoretto_011.jpg/250px-Jacopo_Tintoretto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567037"/>
            <a:ext cx="288032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5761062" y="5717540"/>
            <a:ext cx="2664296" cy="408623"/>
          </a:xfrm>
          <a:prstGeom prst="wedgeRoundRectCallout">
            <a:avLst>
              <a:gd name="adj1" fmla="val 1690"/>
              <a:gd name="adj2" fmla="val -189248"/>
              <a:gd name="adj3" fmla="val 16667"/>
            </a:avLst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hr-HR" b="1" dirty="0" err="1" smtClean="0">
                <a:solidFill>
                  <a:srgbClr val="00FF00"/>
                </a:solidFill>
                <a:latin typeface="KG Second Chances Sketch" panose="02000000000000000000" pitchFamily="2" charset="-18"/>
              </a:rPr>
              <a:t>Jacopo</a:t>
            </a:r>
            <a:r>
              <a:rPr lang="hr-HR" b="1" dirty="0" smtClean="0">
                <a:solidFill>
                  <a:srgbClr val="00FF00"/>
                </a:solidFill>
                <a:latin typeface="KG Second Chances Sketch" panose="02000000000000000000" pitchFamily="2" charset="-18"/>
              </a:rPr>
              <a:t> </a:t>
            </a:r>
            <a:r>
              <a:rPr lang="hr-HR" b="1" dirty="0" err="1" smtClean="0">
                <a:solidFill>
                  <a:srgbClr val="00FF00"/>
                </a:solidFill>
                <a:latin typeface="KG Second Chances Sketch" panose="02000000000000000000" pitchFamily="2" charset="-18"/>
              </a:rPr>
              <a:t>Tintoretto</a:t>
            </a:r>
            <a:endParaRPr lang="hr-HR" b="1" dirty="0">
              <a:solidFill>
                <a:srgbClr val="00FF00"/>
              </a:solidFill>
              <a:latin typeface="KG Second Chances Sketch" panose="020000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0744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schoolpresentation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395F7D3-1DDA-46EB-8C6C-AC77FF67D14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Prezentacija za odlazak u školu</Template>
  <TotalTime>0</TotalTime>
  <Words>447</Words>
  <Application>Microsoft Office PowerPoint</Application>
  <PresentationFormat>Prikaz na zaslonu (4:3)</PresentationFormat>
  <Paragraphs>51</Paragraphs>
  <Slides>10</Slides>
  <Notes>4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7" baseType="lpstr">
      <vt:lpstr>Arial</vt:lpstr>
      <vt:lpstr>Bookman Old Style</vt:lpstr>
      <vt:lpstr>Calibri</vt:lpstr>
      <vt:lpstr>KG Second Chances Sketch</vt:lpstr>
      <vt:lpstr>Segoe Condensed</vt:lpstr>
      <vt:lpstr>Wingdings</vt:lpstr>
      <vt:lpstr>schoolpresentation</vt:lpstr>
      <vt:lpstr>ZEUS/JUPITER</vt:lpstr>
      <vt:lpstr>PowerPointova prezentacija</vt:lpstr>
      <vt:lpstr>Supruge/ljubavnice…samo dio</vt:lpstr>
      <vt:lpstr>PowerPointova prezentacija</vt:lpstr>
      <vt:lpstr>PowerPointova prezentacija</vt:lpstr>
      <vt:lpstr>HERA/JUNONA</vt:lpstr>
      <vt:lpstr>PowerPointova prezentacija</vt:lpstr>
      <vt:lpstr>Zanimljiv mit - Echo</vt:lpstr>
      <vt:lpstr>MLIJEČNA STAZA - porijeklo</vt:lpstr>
      <vt:lpstr>Ija, Hera, Argos, paun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2015-09-28T08:36:13Z</dcterms:created>
  <dcterms:modified xsi:type="dcterms:W3CDTF">2015-09-28T11:57:12Z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TC101659619990</vt:lpwstr>
  </property>
</Properties>
</file>